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98DAAD5-12DA-4149-A207-88EFED3C6FE9}">
  <a:tblStyle styleId="{298DAAD5-12DA-4149-A207-88EFED3C6FE9}"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5f6fc2d8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5f6fc2d8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16929f6ec5_0_3: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16929f6ec5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16929f6ec5_0_1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16929f6ec5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docs.google.com/presentation/d/1YkfSV1cVs70kG4OsjPz9iONxfRPc3aqTc0LzmBXQLnc/edit?usp=sharing" TargetMode="External"/><Relationship Id="rId11" Type="http://schemas.openxmlformats.org/officeDocument/2006/relationships/image" Target="../media/image2.png"/><Relationship Id="rId10" Type="http://schemas.openxmlformats.org/officeDocument/2006/relationships/hyperlink" Target="https://docs.google.com/presentation/u/0/d/1QA7URNCADSIQAlkMZOyJBwiftysS9E_YP4TT3xZqNK8/edit" TargetMode="External"/><Relationship Id="rId9" Type="http://schemas.openxmlformats.org/officeDocument/2006/relationships/hyperlink" Target="https://docs.google.com/presentation/d/1EoEeyn5t2m5e2bOAtmLIJfRx0smdldxPh_IRH_BL_-s/edit?usp=sharing" TargetMode="External"/><Relationship Id="rId5" Type="http://schemas.openxmlformats.org/officeDocument/2006/relationships/hyperlink" Target="https://docs.google.com/presentation/d/15z20oCpTLj4dgqAeup4qEzyjEEuQNbSlGQaAOlOW6rY/edit?usp=sharing" TargetMode="External"/><Relationship Id="rId6" Type="http://schemas.openxmlformats.org/officeDocument/2006/relationships/hyperlink" Target="https://docs.google.com/presentation/d/1GUY_WDAmHT2GwP6Y3cZkwS5EyKHdUKKc0HkhoxcVHHs/edit#slide=id.g2f35a7ed19b_0_0" TargetMode="External"/><Relationship Id="rId7" Type="http://schemas.openxmlformats.org/officeDocument/2006/relationships/hyperlink" Target="https://docs.google.com/presentation/d/1Af__yn3pjBf9qXbBdtD3_liX92agw1h8T-y8OrE-yWo/edit?usp=sharing" TargetMode="External"/><Relationship Id="rId8" Type="http://schemas.openxmlformats.org/officeDocument/2006/relationships/hyperlink" Target="https://docs.google.com/presentation/d/1qqTuHzbNWGORUR5pJvNaSCffRt68YyJCPArvsebqVco/edit?usp=sharin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279881" y="178497"/>
            <a:ext cx="816414" cy="338543"/>
          </a:xfrm>
          <a:prstGeom prst="rect">
            <a:avLst/>
          </a:prstGeom>
          <a:noFill/>
          <a:ln>
            <a:noFill/>
          </a:ln>
        </p:spPr>
      </p:pic>
      <p:graphicFrame>
        <p:nvGraphicFramePr>
          <p:cNvPr id="55" name="Google Shape;55;p13"/>
          <p:cNvGraphicFramePr/>
          <p:nvPr/>
        </p:nvGraphicFramePr>
        <p:xfrm>
          <a:off x="899088" y="582125"/>
          <a:ext cx="3000000" cy="3000000"/>
        </p:xfrm>
        <a:graphic>
          <a:graphicData uri="http://schemas.openxmlformats.org/drawingml/2006/table">
            <a:tbl>
              <a:tblPr>
                <a:noFill/>
                <a:tableStyleId>{298DAAD5-12DA-4149-A207-88EFED3C6FE9}</a:tableStyleId>
              </a:tblPr>
              <a:tblGrid>
                <a:gridCol w="1772325"/>
                <a:gridCol w="3236750"/>
                <a:gridCol w="3236750"/>
              </a:tblGrid>
              <a:tr h="179850">
                <a:tc>
                  <a:txBody>
                    <a:bodyPr/>
                    <a:lstStyle/>
                    <a:p>
                      <a:pPr indent="0" lvl="0" marL="0" rtl="0" algn="l">
                        <a:spcBef>
                          <a:spcPts val="0"/>
                        </a:spcBef>
                        <a:spcAft>
                          <a:spcPts val="0"/>
                        </a:spcAft>
                        <a:buNone/>
                      </a:pPr>
                      <a:r>
                        <a:t/>
                      </a:r>
                      <a:endParaRPr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ctr">
                        <a:spcBef>
                          <a:spcPts val="0"/>
                        </a:spcBef>
                        <a:spcAft>
                          <a:spcPts val="0"/>
                        </a:spcAft>
                        <a:buNone/>
                      </a:pPr>
                      <a:r>
                        <a:rPr b="1" lang="en" sz="1300">
                          <a:latin typeface="Inter"/>
                          <a:ea typeface="Inter"/>
                          <a:cs typeface="Inter"/>
                          <a:sym typeface="Inter"/>
                        </a:rPr>
                        <a:t>LESSON 6</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4535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What was the historical impact of Queen Nzinga Mbande’s life?</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79850">
                <a:tc>
                  <a:txBody>
                    <a:bodyPr/>
                    <a:lstStyle/>
                    <a:p>
                      <a:pPr indent="0" lvl="0" marL="0" rtl="0" algn="l">
                        <a:spcBef>
                          <a:spcPts val="0"/>
                        </a:spcBef>
                        <a:spcAft>
                          <a:spcPts val="0"/>
                        </a:spcAft>
                        <a:buNone/>
                      </a:pPr>
                      <a:r>
                        <a:rPr b="1" lang="en" sz="1300">
                          <a:latin typeface="Inter"/>
                          <a:ea typeface="Inter"/>
                          <a:cs typeface="Inter"/>
                          <a:sym typeface="Inter"/>
                        </a:rPr>
                        <a:t>STANDARD(S)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2.17</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9587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Historical Significance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2625">
                <a:tc>
                  <a:txBody>
                    <a:bodyPr/>
                    <a:lstStyle/>
                    <a:p>
                      <a:pPr indent="0" lvl="0" marL="0" rtl="0" algn="l">
                        <a:spcBef>
                          <a:spcPts val="0"/>
                        </a:spcBef>
                        <a:spcAft>
                          <a:spcPts val="0"/>
                        </a:spcAft>
                        <a:buNone/>
                      </a:pPr>
                      <a:r>
                        <a:rPr b="1" lang="en" sz="1300">
                          <a:latin typeface="Inter"/>
                          <a:ea typeface="Inter"/>
                          <a:cs typeface="Inter"/>
                          <a:sym typeface="Inter"/>
                        </a:rPr>
                        <a:t>TEACHER MATERIALS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Powerpoint Presentation</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Teacher Exemplar</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accent5"/>
                          </a:solidFill>
                          <a:latin typeface="Inter"/>
                          <a:ea typeface="Inter"/>
                          <a:cs typeface="Inter"/>
                          <a:sym typeface="Inter"/>
                          <a:hlinkClick r:id="rId6">
                            <a:extLst>
                              <a:ext uri="{A12FA001-AC4F-418D-AE19-62706E023703}">
                                <ahyp:hlinkClr val="tx"/>
                              </a:ext>
                            </a:extLst>
                          </a:hlinkClick>
                        </a:rPr>
                        <a:t>Inquiry Journal Exemplar</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2625">
                <a:tc>
                  <a:txBody>
                    <a:bodyPr/>
                    <a:lstStyle/>
                    <a:p>
                      <a:pPr indent="0" lvl="0" marL="0" rtl="0" algn="l">
                        <a:spcBef>
                          <a:spcPts val="0"/>
                        </a:spcBef>
                        <a:spcAft>
                          <a:spcPts val="0"/>
                        </a:spcAft>
                        <a:buNone/>
                      </a:pPr>
                      <a:r>
                        <a:rPr b="1" lang="en" sz="1300">
                          <a:latin typeface="Inter"/>
                          <a:ea typeface="Inter"/>
                          <a:cs typeface="Inter"/>
                          <a:sym typeface="Inter"/>
                        </a:rPr>
                        <a:t>STUDENT MATERIALS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Do First Options</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Printable Version: </a:t>
                      </a:r>
                      <a:r>
                        <a:rPr lang="en" sz="1200" u="sng">
                          <a:solidFill>
                            <a:schemeClr val="hlink"/>
                          </a:solidFill>
                          <a:latin typeface="Inter"/>
                          <a:ea typeface="Inter"/>
                          <a:cs typeface="Inter"/>
                          <a:sym typeface="Inter"/>
                          <a:hlinkClick r:id="rId7"/>
                        </a:rPr>
                        <a:t>Student Handout w/ Exit Ticket</a:t>
                      </a:r>
                      <a:r>
                        <a:rPr lang="en" sz="1200">
                          <a:latin typeface="Inter"/>
                          <a:ea typeface="Inter"/>
                          <a:cs typeface="Inter"/>
                          <a:sym typeface="Inter"/>
                        </a:rPr>
                        <a:t>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Digital Version: </a:t>
                      </a:r>
                      <a:r>
                        <a:rPr lang="en" sz="1200" u="sng">
                          <a:solidFill>
                            <a:schemeClr val="hlink"/>
                          </a:solidFill>
                          <a:latin typeface="Inter"/>
                          <a:ea typeface="Inter"/>
                          <a:cs typeface="Inter"/>
                          <a:sym typeface="Inter"/>
                          <a:hlinkClick r:id="rId8"/>
                        </a:rPr>
                        <a:t>Student Handout</a:t>
                      </a:r>
                      <a:r>
                        <a:rPr lang="en" sz="1200">
                          <a:latin typeface="Inter"/>
                          <a:ea typeface="Inter"/>
                          <a:cs typeface="Inter"/>
                          <a:sym typeface="Inter"/>
                        </a:rPr>
                        <a:t> </a:t>
                      </a:r>
                      <a:r>
                        <a:rPr lang="en" sz="1200">
                          <a:solidFill>
                            <a:schemeClr val="dk1"/>
                          </a:solidFill>
                          <a:latin typeface="Inter"/>
                          <a:ea typeface="Inter"/>
                          <a:cs typeface="Inter"/>
                          <a:sym typeface="Inter"/>
                        </a:rPr>
                        <a:t>| </a:t>
                      </a:r>
                      <a:r>
                        <a:rPr lang="en" sz="1200" u="sng">
                          <a:solidFill>
                            <a:schemeClr val="hlink"/>
                          </a:solidFill>
                          <a:latin typeface="Inter"/>
                          <a:ea typeface="Inter"/>
                          <a:cs typeface="Inter"/>
                          <a:sym typeface="Inter"/>
                          <a:hlinkClick r:id="rId9"/>
                        </a:rPr>
                        <a:t>LinkedIn Profile Template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Exit Ticket: </a:t>
                      </a:r>
                      <a:r>
                        <a:rPr lang="en" sz="1200" u="sng">
                          <a:solidFill>
                            <a:schemeClr val="hlink"/>
                          </a:solidFill>
                          <a:latin typeface="Inter"/>
                          <a:ea typeface="Inter"/>
                          <a:cs typeface="Inter"/>
                          <a:sym typeface="Inter"/>
                          <a:hlinkClick r:id="rId10"/>
                        </a:rPr>
                        <a:t>Inquiry Journal, Topic 2 CER Paragraph</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2625">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Option 1- Frayer: Queen Nzinga; Option 2- </a:t>
                      </a:r>
                      <a:r>
                        <a:rPr lang="en" sz="1200">
                          <a:solidFill>
                            <a:schemeClr val="dk1"/>
                          </a:solidFill>
                          <a:latin typeface="Inter"/>
                          <a:ea typeface="Inter"/>
                          <a:cs typeface="Inter"/>
                          <a:sym typeface="Inter"/>
                        </a:rPr>
                        <a:t>Notice-Think-Wonder</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317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student work completion of the “Do First”</a:t>
                      </a:r>
                      <a:r>
                        <a:rPr lang="en" sz="1200">
                          <a:latin typeface="Inter"/>
                          <a:ea typeface="Inter"/>
                          <a:cs typeface="Inter"/>
                          <a:sym typeface="Inter"/>
                        </a:rPr>
                        <a:t>.</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Review correct answers with students.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a:t>
                      </a:r>
                      <a:r>
                        <a:rPr lang="en" sz="1200">
                          <a:latin typeface="Inter"/>
                          <a:ea typeface="Inter"/>
                          <a:cs typeface="Inter"/>
                          <a:sym typeface="Inter"/>
                        </a:rPr>
                        <a: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31700">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Introduce students to who Queen Nzinga was</a:t>
                      </a:r>
                      <a:r>
                        <a:rPr lang="en" sz="1200">
                          <a:solidFill>
                            <a:schemeClr val="dk1"/>
                          </a:solidFill>
                          <a:latin typeface="Inter"/>
                          <a:ea typeface="Inter"/>
                          <a:cs typeface="Inter"/>
                          <a:sym typeface="Inter"/>
                        </a:rPr>
                        <a:t> using the presentation, slide 4. Then, introduce page 1 of the Historical Impact of Queen Nzinga Handout and slides 5-6 of the presentation. Students will read the poem by Lawrence Hoo and answer the question on the side. Afterwards, students should engage in a brief class discussion based on slide 7 of the presentation.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342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Introduce students to who Queen Nzinga was using slide 4 of the presentation</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Instruct students to read the poem and answer the question on the side</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work progress and provide support as needed.</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Facilitate a class discussion using slide 7 of the presentation.</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Read the poem and answer the question on the side in the </a:t>
                      </a:r>
                      <a:r>
                        <a:rPr lang="en" sz="1200">
                          <a:latin typeface="Inter"/>
                          <a:ea typeface="Inter"/>
                          <a:cs typeface="Inter"/>
                          <a:sym typeface="Inter"/>
                        </a:rPr>
                        <a:t>student</a:t>
                      </a:r>
                      <a:r>
                        <a:rPr lang="en" sz="1200">
                          <a:latin typeface="Inter"/>
                          <a:ea typeface="Inter"/>
                          <a:cs typeface="Inter"/>
                          <a:sym typeface="Inter"/>
                        </a:rPr>
                        <a:t> handout.</a:t>
                      </a:r>
                      <a:endParaRPr sz="1200">
                        <a:latin typeface="Inter"/>
                        <a:ea typeface="Inter"/>
                        <a:cs typeface="Inter"/>
                        <a:sym typeface="Inter"/>
                      </a:endParaRPr>
                    </a:p>
                    <a:p>
                      <a:pPr indent="-228600" lvl="0" marL="3048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Engage in the class discussion about why Queen Nzinga deserves a place in history</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6" name="Google Shape;56;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latin typeface="Plus Jakarta Sans Medium"/>
                <a:ea typeface="Plus Jakarta Sans Medium"/>
                <a:cs typeface="Plus Jakarta Sans Medium"/>
                <a:sym typeface="Plus Jakarta Sans Medium"/>
              </a:rPr>
              <a:t>Africa: Agency &amp; Resistance</a:t>
            </a:r>
            <a:r>
              <a:rPr lang="en" sz="1800">
                <a:solidFill>
                  <a:srgbClr val="000000"/>
                </a:solidFill>
                <a:latin typeface="Plus Jakarta Sans Medium"/>
                <a:ea typeface="Plus Jakarta Sans Medium"/>
                <a:cs typeface="Plus Jakarta Sans Medium"/>
                <a:sym typeface="Plus Jakarta Sans Medium"/>
              </a:rPr>
              <a:t>: Daily Lesson Plan (</a:t>
            </a:r>
            <a:r>
              <a:rPr lang="en" sz="1800">
                <a:latin typeface="Plus Jakarta Sans Medium"/>
                <a:ea typeface="Plus Jakarta Sans Medium"/>
                <a:cs typeface="Plus Jakarta Sans Medium"/>
                <a:sym typeface="Plus Jakarta Sans Medium"/>
              </a:rPr>
              <a:t>120 </a:t>
            </a:r>
            <a:r>
              <a:rPr lang="en" sz="1800">
                <a:solidFill>
                  <a:srgbClr val="000000"/>
                </a:solidFill>
                <a:latin typeface="Plus Jakarta Sans Medium"/>
                <a:ea typeface="Plus Jakarta Sans Medium"/>
                <a:cs typeface="Plus Jakarta Sans Medium"/>
                <a:sym typeface="Plus Jakarta Sans Medium"/>
              </a:rPr>
              <a:t>Minutes)</a:t>
            </a:r>
            <a:endParaRPr sz="1800">
              <a:solidFill>
                <a:srgbClr val="000000"/>
              </a:solidFill>
              <a:latin typeface="Plus Jakarta Sans Medium"/>
              <a:ea typeface="Plus Jakarta Sans Medium"/>
              <a:cs typeface="Plus Jakarta Sans Medium"/>
              <a:sym typeface="Plus Jakarta Sans Medium"/>
            </a:endParaRPr>
          </a:p>
        </p:txBody>
      </p:sp>
      <p:pic>
        <p:nvPicPr>
          <p:cNvPr id="57" name="Google Shape;57;p13"/>
          <p:cNvPicPr preferRelativeResize="0"/>
          <p:nvPr/>
        </p:nvPicPr>
        <p:blipFill>
          <a:blip r:embed="rId3">
            <a:alphaModFix/>
          </a:blip>
          <a:stretch>
            <a:fillRect/>
          </a:stretch>
        </p:blipFill>
        <p:spPr>
          <a:xfrm>
            <a:off x="279881" y="89249"/>
            <a:ext cx="816414" cy="338543"/>
          </a:xfrm>
          <a:prstGeom prst="rect">
            <a:avLst/>
          </a:prstGeom>
          <a:noFill/>
          <a:ln>
            <a:noFill/>
          </a:ln>
        </p:spPr>
      </p:pic>
      <p:pic>
        <p:nvPicPr>
          <p:cNvPr id="58" name="Google Shape;58;p13"/>
          <p:cNvPicPr preferRelativeResize="0"/>
          <p:nvPr/>
        </p:nvPicPr>
        <p:blipFill>
          <a:blip r:embed="rId11">
            <a:alphaModFix/>
          </a:blip>
          <a:stretch>
            <a:fillRect/>
          </a:stretch>
        </p:blipFill>
        <p:spPr>
          <a:xfrm>
            <a:off x="175581" y="7236221"/>
            <a:ext cx="431174" cy="431174"/>
          </a:xfrm>
          <a:prstGeom prst="rect">
            <a:avLst/>
          </a:prstGeom>
          <a:noFill/>
          <a:ln>
            <a:noFill/>
          </a:ln>
        </p:spPr>
      </p:pic>
      <p:sp>
        <p:nvSpPr>
          <p:cNvPr id="59" name="Google Shape;59;p13"/>
          <p:cNvSpPr txBox="1"/>
          <p:nvPr/>
        </p:nvSpPr>
        <p:spPr>
          <a:xfrm>
            <a:off x="7938703" y="7298061"/>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0" name="Google Shape;60;p13"/>
          <p:cNvSpPr txBox="1"/>
          <p:nvPr/>
        </p:nvSpPr>
        <p:spPr>
          <a:xfrm>
            <a:off x="3977975" y="7359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graphicFrame>
        <p:nvGraphicFramePr>
          <p:cNvPr id="65" name="Google Shape;65;p14"/>
          <p:cNvGraphicFramePr/>
          <p:nvPr/>
        </p:nvGraphicFramePr>
        <p:xfrm>
          <a:off x="901188" y="255700"/>
          <a:ext cx="3000000" cy="3000000"/>
        </p:xfrm>
        <a:graphic>
          <a:graphicData uri="http://schemas.openxmlformats.org/drawingml/2006/table">
            <a:tbl>
              <a:tblPr>
                <a:noFill/>
                <a:tableStyleId>{298DAAD5-12DA-4149-A207-88EFED3C6FE9}</a:tableStyleId>
              </a:tblPr>
              <a:tblGrid>
                <a:gridCol w="1774500"/>
                <a:gridCol w="3240750"/>
                <a:gridCol w="3240750"/>
              </a:tblGrid>
              <a:tr h="742550">
                <a:tc rowSpan="2">
                  <a:txBody>
                    <a:bodyPr/>
                    <a:lstStyle/>
                    <a:p>
                      <a:pPr indent="0" lvl="0" marL="0" rtl="0" algn="l">
                        <a:spcBef>
                          <a:spcPts val="0"/>
                        </a:spcBef>
                        <a:spcAft>
                          <a:spcPts val="0"/>
                        </a:spcAft>
                        <a:buNone/>
                      </a:pPr>
                      <a:r>
                        <a:rPr b="1" lang="en" sz="1300">
                          <a:latin typeface="Inter"/>
                          <a:ea typeface="Inter"/>
                          <a:cs typeface="Inter"/>
                          <a:sym typeface="Inter"/>
                        </a:rPr>
                        <a:t>ACTIVITY 2 - 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read Documents A-C to to learn about Queen Nzinga’s historical impact during this time period using the Historical Impact of Queen Nzinga Handout. Using the documents and the chart on page 5, students will find examples of her personal attributes in each document, then, provide evidence and reasoning to support.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For scaffolding purposes, the teacher should model Document A for students before releasing them to complete Documents B &amp; C on their own. Once time is up, the teacher should review the chart whole group.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81950">
                <a:tc vMerge="1"/>
                <a:tc>
                  <a:txBody>
                    <a:bodyPr/>
                    <a:lstStyle/>
                    <a:p>
                      <a:pPr indent="0" lvl="0" marL="0" rtl="0" algn="ctr">
                        <a:spcBef>
                          <a:spcPts val="0"/>
                        </a:spcBef>
                        <a:spcAft>
                          <a:spcPts val="0"/>
                        </a:spcAft>
                        <a:buNone/>
                      </a:pPr>
                      <a:r>
                        <a:rPr lang="en" sz="1200">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Model Document A using the chart for students.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Instruct students to read Document B and C and fill in the rest of the chart independently.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Instruct students to pair with a thought partner and compare answers.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Review the chart whole group.</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 ACTIONS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and listen to the teacher’s model.</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Documents B &amp; C and complete the remainder of the chart.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Pair up with a thought partner and compare answers.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Participate in the class review.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pic>
        <p:nvPicPr>
          <p:cNvPr id="66" name="Google Shape;66;p14"/>
          <p:cNvPicPr preferRelativeResize="0"/>
          <p:nvPr/>
        </p:nvPicPr>
        <p:blipFill>
          <a:blip r:embed="rId3">
            <a:alphaModFix/>
          </a:blip>
          <a:stretch>
            <a:fillRect/>
          </a:stretch>
        </p:blipFill>
        <p:spPr>
          <a:xfrm>
            <a:off x="175581" y="7236221"/>
            <a:ext cx="431174" cy="431174"/>
          </a:xfrm>
          <a:prstGeom prst="rect">
            <a:avLst/>
          </a:prstGeom>
          <a:noFill/>
          <a:ln>
            <a:noFill/>
          </a:ln>
        </p:spPr>
      </p:pic>
      <p:sp>
        <p:nvSpPr>
          <p:cNvPr id="67" name="Google Shape;67;p14"/>
          <p:cNvSpPr txBox="1"/>
          <p:nvPr/>
        </p:nvSpPr>
        <p:spPr>
          <a:xfrm>
            <a:off x="7938703" y="7298061"/>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977975" y="7359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901188" y="4096100"/>
          <a:ext cx="3000000" cy="3000000"/>
        </p:xfrm>
        <a:graphic>
          <a:graphicData uri="http://schemas.openxmlformats.org/drawingml/2006/table">
            <a:tbl>
              <a:tblPr>
                <a:noFill/>
                <a:tableStyleId>{298DAAD5-12DA-4149-A207-88EFED3C6FE9}</a:tableStyleId>
              </a:tblPr>
              <a:tblGrid>
                <a:gridCol w="1774500"/>
                <a:gridCol w="3240750"/>
                <a:gridCol w="3240750"/>
              </a:tblGrid>
              <a:tr h="481950">
                <a:tc rowSpan="2">
                  <a:txBody>
                    <a:bodyPr/>
                    <a:lstStyle/>
                    <a:p>
                      <a:pPr indent="0" lvl="0" marL="0" rtl="0" algn="l">
                        <a:spcBef>
                          <a:spcPts val="0"/>
                        </a:spcBef>
                        <a:spcAft>
                          <a:spcPts val="0"/>
                        </a:spcAft>
                        <a:buNone/>
                      </a:pPr>
                      <a:r>
                        <a:rPr b="1" lang="en" sz="1300">
                          <a:latin typeface="Inter"/>
                          <a:ea typeface="Inter"/>
                          <a:cs typeface="Inter"/>
                          <a:sym typeface="Inter"/>
                        </a:rPr>
                        <a:t>ACTIVITY 3 - 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lang="en" sz="1200">
                          <a:latin typeface="Inter"/>
                          <a:ea typeface="Inter"/>
                          <a:cs typeface="Inter"/>
                          <a:sym typeface="Inter"/>
                        </a:rPr>
                        <a:t>Students will create a professional LinkedIn profile for Queen Nzinga that highlights her life, achievements, and historical significance using this template. The teacher should showcase the sample Linkedin Profile of Mansa Musa as a model for students that is embedded in the template.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Suggestion: Students should make a copy of the template via Google Slides and type.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81950">
                <a:tc vMerge="1"/>
                <a:tc>
                  <a:txBody>
                    <a:bodyPr/>
                    <a:lstStyle/>
                    <a:p>
                      <a:pPr indent="0" lvl="0" marL="0" rtl="0" algn="ctr">
                        <a:spcBef>
                          <a:spcPts val="0"/>
                        </a:spcBef>
                        <a:spcAft>
                          <a:spcPts val="0"/>
                        </a:spcAft>
                        <a:buNone/>
                      </a:pPr>
                      <a:r>
                        <a:rPr lang="en" sz="1200">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Introduce students to the task and purpose.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Showcase the sample Linkedin Profile of Mansa Musa’s as a guidance for students.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work progress and provide support as needed.</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 ACTIONS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Review the sample Linkedin Profile of Mansa Musa.</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Create Linkedin Profile for Queen Nzinga.</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questions and seek guidance from teacher.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graphicFrame>
        <p:nvGraphicFramePr>
          <p:cNvPr id="74" name="Google Shape;74;p15"/>
          <p:cNvGraphicFramePr/>
          <p:nvPr/>
        </p:nvGraphicFramePr>
        <p:xfrm>
          <a:off x="901188" y="255700"/>
          <a:ext cx="3000000" cy="3000000"/>
        </p:xfrm>
        <a:graphic>
          <a:graphicData uri="http://schemas.openxmlformats.org/drawingml/2006/table">
            <a:tbl>
              <a:tblPr>
                <a:noFill/>
                <a:tableStyleId>{298DAAD5-12DA-4149-A207-88EFED3C6FE9}</a:tableStyleId>
              </a:tblPr>
              <a:tblGrid>
                <a:gridCol w="1774500"/>
                <a:gridCol w="3240750"/>
                <a:gridCol w="3240750"/>
              </a:tblGrid>
              <a:tr h="742550">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rgbClr val="000000"/>
                          </a:solidFill>
                          <a:latin typeface="Inter"/>
                          <a:ea typeface="Inter"/>
                          <a:cs typeface="Inter"/>
                          <a:sym typeface="Inter"/>
                        </a:rPr>
                        <a:t>Students will reflect on their learning from the prior topic</a:t>
                      </a:r>
                      <a:r>
                        <a:rPr lang="en" sz="1200">
                          <a:latin typeface="Inter"/>
                          <a:ea typeface="Inter"/>
                          <a:cs typeface="Inter"/>
                          <a:sym typeface="Inter"/>
                        </a:rPr>
                        <a:t> by completing page 2, Topic 2 of the Unit 3 Inquiry Journal. Students can use the CER template in the Inquiry Journal to plan out their paragraph before composing.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819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Provide students’ access to their Inquiry Journal and provide instructions.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rgbClr val="000000"/>
                          </a:solidFill>
                          <a:latin typeface="Inter"/>
                          <a:ea typeface="Inter"/>
                          <a:cs typeface="Inter"/>
                          <a:sym typeface="Inter"/>
                        </a:rPr>
                        <a:t>Write a CER paragraph for Topic </a:t>
                      </a:r>
                      <a:r>
                        <a:rPr lang="en" sz="1200">
                          <a:latin typeface="Inter"/>
                          <a:ea typeface="Inter"/>
                          <a:cs typeface="Inter"/>
                          <a:sym typeface="Inter"/>
                        </a:rPr>
                        <a:t>2</a:t>
                      </a:r>
                      <a:r>
                        <a:rPr lang="en" sz="1200">
                          <a:solidFill>
                            <a:srgbClr val="000000"/>
                          </a:solidFill>
                          <a:latin typeface="Inter"/>
                          <a:ea typeface="Inter"/>
                          <a:cs typeface="Inter"/>
                          <a:sym typeface="Inter"/>
                        </a:rPr>
                        <a:t> Compelling Question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pic>
        <p:nvPicPr>
          <p:cNvPr id="75" name="Google Shape;75;p15"/>
          <p:cNvPicPr preferRelativeResize="0"/>
          <p:nvPr/>
        </p:nvPicPr>
        <p:blipFill>
          <a:blip r:embed="rId3">
            <a:alphaModFix/>
          </a:blip>
          <a:stretch>
            <a:fillRect/>
          </a:stretch>
        </p:blipFill>
        <p:spPr>
          <a:xfrm>
            <a:off x="175581" y="7236221"/>
            <a:ext cx="431174" cy="431174"/>
          </a:xfrm>
          <a:prstGeom prst="rect">
            <a:avLst/>
          </a:prstGeom>
          <a:noFill/>
          <a:ln>
            <a:noFill/>
          </a:ln>
        </p:spPr>
      </p:pic>
      <p:sp>
        <p:nvSpPr>
          <p:cNvPr id="76" name="Google Shape;76;p15"/>
          <p:cNvSpPr txBox="1"/>
          <p:nvPr/>
        </p:nvSpPr>
        <p:spPr>
          <a:xfrm>
            <a:off x="7938703" y="7298061"/>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7" name="Google Shape;77;p15"/>
          <p:cNvSpPr txBox="1"/>
          <p:nvPr/>
        </p:nvSpPr>
        <p:spPr>
          <a:xfrm>
            <a:off x="3977975" y="7359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